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9" r:id="rId3"/>
    <p:sldId id="257" r:id="rId4"/>
    <p:sldId id="258" r:id="rId5"/>
    <p:sldId id="261" r:id="rId6"/>
    <p:sldId id="262" r:id="rId7"/>
    <p:sldId id="263" r:id="rId8"/>
    <p:sldId id="265" r:id="rId9"/>
    <p:sldId id="268" r:id="rId10"/>
    <p:sldId id="273" r:id="rId11"/>
    <p:sldId id="271" r:id="rId12"/>
    <p:sldId id="272" r:id="rId13"/>
    <p:sldId id="274" r:id="rId14"/>
    <p:sldId id="279" r:id="rId15"/>
    <p:sldId id="285" r:id="rId16"/>
    <p:sldId id="280" r:id="rId17"/>
    <p:sldId id="281" r:id="rId18"/>
    <p:sldId id="284" r:id="rId19"/>
    <p:sldId id="282" r:id="rId20"/>
    <p:sldId id="287" r:id="rId21"/>
    <p:sldId id="276" r:id="rId22"/>
    <p:sldId id="278" r:id="rId2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39A17C-5EEA-488B-86EC-3D048182125E}" type="datetimeFigureOut">
              <a:rPr lang="ar-IQ" smtClean="0"/>
              <a:pPr/>
              <a:t>03/08/1445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39A17C-5EEA-488B-86EC-3D048182125E}" type="datetimeFigureOut">
              <a:rPr lang="ar-IQ" smtClean="0"/>
              <a:pPr/>
              <a:t>03/08/1445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9609CB1-7F33-4A93-934A-1E611438309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214290"/>
            <a:ext cx="7772400" cy="1470025"/>
          </a:xfrm>
        </p:spPr>
        <p:txBody>
          <a:bodyPr>
            <a:normAutofit/>
          </a:bodyPr>
          <a:lstStyle/>
          <a:p>
            <a:r>
              <a:rPr lang="en-US" dirty="0" smtClean="0"/>
              <a:t>Local </a:t>
            </a:r>
            <a:r>
              <a:rPr lang="en-US" dirty="0"/>
              <a:t>Anesthetic</a:t>
            </a:r>
            <a:br>
              <a:rPr lang="en-US" dirty="0"/>
            </a:br>
            <a:r>
              <a:rPr lang="en-US" dirty="0"/>
              <a:t>and Analgesic Techniques</a:t>
            </a:r>
            <a:endParaRPr lang="ar-IQ" dirty="0"/>
          </a:p>
        </p:txBody>
      </p:sp>
      <p:sp>
        <p:nvSpPr>
          <p:cNvPr id="3" name="عنوان فرعي 2"/>
          <p:cNvSpPr>
            <a:spLocks noGrp="1"/>
          </p:cNvSpPr>
          <p:nvPr>
            <p:ph type="subTitle" idx="1"/>
          </p:nvPr>
        </p:nvSpPr>
        <p:spPr/>
        <p:txBody>
          <a:bodyPr/>
          <a:lstStyle/>
          <a:p>
            <a:endParaRPr lang="ar-IQ" dirty="0"/>
          </a:p>
        </p:txBody>
      </p:sp>
      <p:pic>
        <p:nvPicPr>
          <p:cNvPr id="1026" name="Picture 2" descr="D:\ااااااااااااااااااا\x funny\4165514a-cattle-being-injected.jpg"/>
          <p:cNvPicPr>
            <a:picLocks noChangeAspect="1" noChangeArrowheads="1"/>
          </p:cNvPicPr>
          <p:nvPr/>
        </p:nvPicPr>
        <p:blipFill>
          <a:blip r:embed="rId2"/>
          <a:srcRect/>
          <a:stretch>
            <a:fillRect/>
          </a:stretch>
        </p:blipFill>
        <p:spPr bwMode="auto">
          <a:xfrm>
            <a:off x="0" y="1736653"/>
            <a:ext cx="9144032" cy="51213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35504" y="0"/>
            <a:ext cx="2993564" cy="4266688"/>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a:srcRect/>
          <a:stretch>
            <a:fillRect/>
          </a:stretch>
        </p:blipFill>
        <p:spPr bwMode="auto">
          <a:xfrm>
            <a:off x="5643570" y="52698"/>
            <a:ext cx="2628903" cy="4233558"/>
          </a:xfrm>
          <a:prstGeom prst="rect">
            <a:avLst/>
          </a:prstGeom>
          <a:noFill/>
          <a:ln w="9525">
            <a:noFill/>
            <a:miter lim="800000"/>
            <a:headEnd/>
            <a:tailEnd/>
          </a:ln>
          <a:effectLst/>
        </p:spPr>
      </p:pic>
      <p:sp>
        <p:nvSpPr>
          <p:cNvPr id="6" name="مستطيل 5"/>
          <p:cNvSpPr/>
          <p:nvPr/>
        </p:nvSpPr>
        <p:spPr>
          <a:xfrm>
            <a:off x="0" y="4214818"/>
            <a:ext cx="9001156" cy="2677656"/>
          </a:xfrm>
          <a:prstGeom prst="rect">
            <a:avLst/>
          </a:prstGeom>
        </p:spPr>
        <p:txBody>
          <a:bodyPr wrap="square">
            <a:spAutoFit/>
          </a:bodyPr>
          <a:lstStyle/>
          <a:p>
            <a:pPr marL="514350" indent="-514350" algn="l" rtl="0">
              <a:buAutoNum type="alphaLcParenBoth"/>
            </a:pPr>
            <a:r>
              <a:rPr lang="en-US" sz="2800" dirty="0" smtClean="0"/>
              <a:t>A needle has been placed into the elbow joint on the medial aspect of the left thoracic limb of a dog that is positioned in dorsal </a:t>
            </a:r>
            <a:r>
              <a:rPr lang="en-US" sz="2800" dirty="0" err="1" smtClean="0"/>
              <a:t>recumbency</a:t>
            </a:r>
            <a:r>
              <a:rPr lang="en-US" sz="2800" dirty="0" smtClean="0"/>
              <a:t>. </a:t>
            </a:r>
          </a:p>
          <a:p>
            <a:pPr marL="514350" indent="-514350" algn="l" rtl="0">
              <a:buAutoNum type="alphaLcParenBoth"/>
            </a:pPr>
            <a:r>
              <a:rPr lang="en-US" sz="2800" dirty="0" smtClean="0"/>
              <a:t>A needle is being placed into the right scapula humeral joint of a dog that is positioned in the left lateral </a:t>
            </a:r>
            <a:r>
              <a:rPr lang="en-US" sz="2800" dirty="0" err="1" smtClean="0"/>
              <a:t>recumbency</a:t>
            </a:r>
            <a:r>
              <a:rPr lang="en-US" sz="2800" dirty="0" smtClean="0"/>
              <a:t>.</a:t>
            </a:r>
            <a:endParaRPr lang="ar-IQ"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1143000"/>
          </a:xfrm>
        </p:spPr>
        <p:txBody>
          <a:bodyPr>
            <a:normAutofit/>
          </a:bodyPr>
          <a:lstStyle/>
          <a:p>
            <a:r>
              <a:rPr lang="en-US" sz="3600" b="1" dirty="0" smtClean="0"/>
              <a:t>6. Intravenous regional anesthesia (IVRA)</a:t>
            </a:r>
            <a:endParaRPr lang="ar-IQ" sz="3600" b="1" dirty="0"/>
          </a:p>
        </p:txBody>
      </p:sp>
      <p:sp>
        <p:nvSpPr>
          <p:cNvPr id="3" name="عنصر نائب للمحتوى 2"/>
          <p:cNvSpPr>
            <a:spLocks noGrp="1"/>
          </p:cNvSpPr>
          <p:nvPr>
            <p:ph idx="1"/>
          </p:nvPr>
        </p:nvSpPr>
        <p:spPr>
          <a:xfrm>
            <a:off x="0" y="1643050"/>
            <a:ext cx="9144000" cy="4811715"/>
          </a:xfrm>
        </p:spPr>
        <p:txBody>
          <a:bodyPr>
            <a:normAutofit fontScale="92500" lnSpcReduction="20000"/>
          </a:bodyPr>
          <a:lstStyle/>
          <a:p>
            <a:pPr algn="l" rtl="0"/>
            <a:r>
              <a:rPr lang="en-US" b="1" dirty="0" smtClean="0"/>
              <a:t>Also referred to as a ‘Bier block,’</a:t>
            </a:r>
          </a:p>
          <a:p>
            <a:pPr algn="l" rtl="0">
              <a:buNone/>
            </a:pPr>
            <a:r>
              <a:rPr lang="en-US" dirty="0" smtClean="0"/>
              <a:t> </a:t>
            </a:r>
          </a:p>
          <a:p>
            <a:pPr algn="l" rtl="0"/>
            <a:r>
              <a:rPr lang="en-US" dirty="0" smtClean="0"/>
              <a:t>IVRA involves administration of a local anesthetic into a peripheral vein, where it is distributed to the tissues served by the local venous drainage, </a:t>
            </a:r>
            <a:r>
              <a:rPr lang="en-US" b="1" dirty="0" smtClean="0"/>
              <a:t>and provides surgical anesthesia for up to 90 min.</a:t>
            </a:r>
          </a:p>
          <a:p>
            <a:pPr algn="l" rtl="0">
              <a:buNone/>
            </a:pPr>
            <a:r>
              <a:rPr lang="en-US" dirty="0" smtClean="0"/>
              <a:t> </a:t>
            </a:r>
          </a:p>
          <a:p>
            <a:pPr algn="l" rtl="0"/>
            <a:r>
              <a:rPr lang="en-US" dirty="0" smtClean="0"/>
              <a:t>Prior to drug administration, the limb is elevated and wrapped in a tight bandage. A tourniquet is then applied proximal to the injection site, and the local anesthetic is injected into a vein.</a:t>
            </a: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t>6. Intravenous regional anesthesia (IVRA)</a:t>
            </a:r>
            <a:endParaRPr lang="ar-IQ" sz="3600" dirty="0"/>
          </a:p>
        </p:txBody>
      </p:sp>
      <p:sp>
        <p:nvSpPr>
          <p:cNvPr id="3" name="عنصر نائب للمحتوى 2"/>
          <p:cNvSpPr>
            <a:spLocks noGrp="1"/>
          </p:cNvSpPr>
          <p:nvPr>
            <p:ph idx="1"/>
          </p:nvPr>
        </p:nvSpPr>
        <p:spPr/>
        <p:txBody>
          <a:bodyPr>
            <a:normAutofit fontScale="92500"/>
          </a:bodyPr>
          <a:lstStyle/>
          <a:p>
            <a:pPr algn="l" rtl="0"/>
            <a:r>
              <a:rPr lang="en-US" dirty="0" smtClean="0"/>
              <a:t>The tissues distal to the tourniquet will be desensitized. Care must be taken so that limb ischemia time is kept at a minimum to avoid tissue damage. </a:t>
            </a:r>
          </a:p>
          <a:p>
            <a:pPr algn="l" rtl="0"/>
            <a:endParaRPr lang="en-US" dirty="0" smtClean="0"/>
          </a:p>
          <a:p>
            <a:pPr algn="l" rtl="0"/>
            <a:r>
              <a:rPr lang="en-US" dirty="0" smtClean="0"/>
              <a:t>Additionally, early release of the tourniquet may result in transient increases in local anesthetic plasma concentrations, which can result in central nervous and myocardial system toxicities.</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dirty="0" smtClean="0"/>
              <a:t>7. Thoracic blocks</a:t>
            </a:r>
            <a:endParaRPr lang="ar-IQ" dirty="0"/>
          </a:p>
        </p:txBody>
      </p:sp>
      <p:sp>
        <p:nvSpPr>
          <p:cNvPr id="3" name="عنصر نائب للمحتوى 2"/>
          <p:cNvSpPr>
            <a:spLocks noGrp="1"/>
          </p:cNvSpPr>
          <p:nvPr>
            <p:ph idx="1"/>
          </p:nvPr>
        </p:nvSpPr>
        <p:spPr>
          <a:xfrm>
            <a:off x="457200" y="1600201"/>
            <a:ext cx="8229600" cy="1971676"/>
          </a:xfrm>
        </p:spPr>
        <p:txBody>
          <a:bodyPr>
            <a:normAutofit lnSpcReduction="10000"/>
          </a:bodyPr>
          <a:lstStyle/>
          <a:p>
            <a:pPr algn="l" rtl="0"/>
            <a:r>
              <a:rPr lang="en-US" b="1" i="1" dirty="0" smtClean="0"/>
              <a:t>Selective </a:t>
            </a:r>
            <a:r>
              <a:rPr lang="en-US" b="1" i="1" dirty="0" err="1" smtClean="0"/>
              <a:t>intercostal</a:t>
            </a:r>
            <a:r>
              <a:rPr lang="en-US" b="1" i="1" dirty="0" smtClean="0"/>
              <a:t> nerve block and infusion of local anesthetics into the </a:t>
            </a:r>
            <a:r>
              <a:rPr lang="en-US" b="1" i="1" dirty="0" err="1" smtClean="0"/>
              <a:t>interpleural</a:t>
            </a:r>
            <a:r>
              <a:rPr lang="en-US" b="1" i="1" dirty="0" smtClean="0"/>
              <a:t> space</a:t>
            </a:r>
            <a:r>
              <a:rPr lang="en-US" b="1" dirty="0" smtClean="0"/>
              <a:t> </a:t>
            </a:r>
            <a:r>
              <a:rPr lang="en-US" dirty="0" smtClean="0"/>
              <a:t>are the primary means of providing analgesia for thoracic procedures in dogs and</a:t>
            </a:r>
            <a:endParaRPr lang="ar-IQ" dirty="0"/>
          </a:p>
        </p:txBody>
      </p:sp>
      <p:pic>
        <p:nvPicPr>
          <p:cNvPr id="4" name="Picture 2"/>
          <p:cNvPicPr>
            <a:picLocks noChangeAspect="1" noChangeArrowheads="1"/>
          </p:cNvPicPr>
          <p:nvPr/>
        </p:nvPicPr>
        <p:blipFill>
          <a:blip r:embed="rId2"/>
          <a:srcRect l="28001" t="22461" r="22035" b="6250"/>
          <a:stretch>
            <a:fillRect/>
          </a:stretch>
        </p:blipFill>
        <p:spPr bwMode="auto">
          <a:xfrm>
            <a:off x="357159" y="3362264"/>
            <a:ext cx="4357718" cy="3495735"/>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28550" t="23437" r="28075" b="13086"/>
          <a:stretch>
            <a:fillRect/>
          </a:stretch>
        </p:blipFill>
        <p:spPr bwMode="auto">
          <a:xfrm>
            <a:off x="4929190" y="3500438"/>
            <a:ext cx="4000528" cy="3291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6400816" cy="582594"/>
          </a:xfrm>
        </p:spPr>
        <p:txBody>
          <a:bodyPr>
            <a:normAutofit fontScale="90000"/>
          </a:bodyPr>
          <a:lstStyle/>
          <a:p>
            <a:r>
              <a:rPr lang="en-US" b="1" dirty="0" smtClean="0"/>
              <a:t>The common Types of blocks</a:t>
            </a:r>
            <a:endParaRPr lang="ar-IQ" b="1" dirty="0"/>
          </a:p>
        </p:txBody>
      </p:sp>
      <p:sp>
        <p:nvSpPr>
          <p:cNvPr id="3" name="عنصر نائب للمحتوى 2"/>
          <p:cNvSpPr>
            <a:spLocks noGrp="1"/>
          </p:cNvSpPr>
          <p:nvPr>
            <p:ph idx="1"/>
          </p:nvPr>
        </p:nvSpPr>
        <p:spPr>
          <a:xfrm>
            <a:off x="457200" y="1000108"/>
            <a:ext cx="8229600" cy="5500726"/>
          </a:xfrm>
        </p:spPr>
        <p:txBody>
          <a:bodyPr>
            <a:normAutofit fontScale="92500" lnSpcReduction="10000"/>
          </a:bodyPr>
          <a:lstStyle/>
          <a:p>
            <a:pPr algn="l" rtl="0"/>
            <a:r>
              <a:rPr lang="en-US" b="1" dirty="0" smtClean="0"/>
              <a:t>Nerve blocks: </a:t>
            </a:r>
            <a:r>
              <a:rPr lang="en-US" dirty="0" smtClean="0"/>
              <a:t>If we know where the nerve is, we can just put local anesthetic near the nerve. </a:t>
            </a:r>
            <a:r>
              <a:rPr lang="en-US" dirty="0" err="1" smtClean="0"/>
              <a:t>Eg</a:t>
            </a:r>
            <a:r>
              <a:rPr lang="en-US" dirty="0" smtClean="0"/>
              <a:t> </a:t>
            </a:r>
            <a:r>
              <a:rPr lang="en-US" b="1" dirty="0" smtClean="0"/>
              <a:t>dehorning blocks and </a:t>
            </a:r>
            <a:r>
              <a:rPr lang="en-US" b="1" dirty="0" err="1" smtClean="0"/>
              <a:t>paravertebral</a:t>
            </a:r>
            <a:r>
              <a:rPr lang="en-US" b="1" dirty="0" smtClean="0"/>
              <a:t> blocks</a:t>
            </a:r>
          </a:p>
          <a:p>
            <a:pPr algn="l" rtl="0"/>
            <a:r>
              <a:rPr lang="en-US" b="1" dirty="0" smtClean="0"/>
              <a:t>Line blocks: </a:t>
            </a:r>
            <a:r>
              <a:rPr lang="en-US" dirty="0" smtClean="0"/>
              <a:t>Local anesthetic is injected in the line of the planned incision. it is the easiest to control</a:t>
            </a:r>
          </a:p>
          <a:p>
            <a:pPr algn="l" rtl="0"/>
            <a:r>
              <a:rPr lang="en-US" b="1" dirty="0" smtClean="0"/>
              <a:t>Field blocks: </a:t>
            </a:r>
            <a:r>
              <a:rPr lang="en-US" dirty="0" smtClean="0"/>
              <a:t>The nerves to a region are blocked using specific types of line blocks. An </a:t>
            </a:r>
            <a:r>
              <a:rPr lang="en-US" b="1" dirty="0" smtClean="0"/>
              <a:t>L block</a:t>
            </a:r>
            <a:r>
              <a:rPr lang="en-US" dirty="0" smtClean="0"/>
              <a:t> is used in the flank to block the regional </a:t>
            </a:r>
            <a:r>
              <a:rPr lang="en-US" dirty="0" err="1" smtClean="0"/>
              <a:t>paravertebral</a:t>
            </a:r>
            <a:r>
              <a:rPr lang="en-US" dirty="0" smtClean="0"/>
              <a:t> nerves</a:t>
            </a:r>
            <a:r>
              <a:rPr lang="ar-IQ" dirty="0" smtClean="0"/>
              <a:t>.</a:t>
            </a:r>
          </a:p>
          <a:p>
            <a:pPr algn="l" rtl="0"/>
            <a:r>
              <a:rPr lang="en-US" b="1" dirty="0" smtClean="0"/>
              <a:t>Ring blocks: </a:t>
            </a:r>
            <a:r>
              <a:rPr lang="en-US" dirty="0" smtClean="0"/>
              <a:t>A specific type of field block. The entire limb is encircled with subcutaneous local anesthetic to reach any and all nerves</a:t>
            </a:r>
          </a:p>
          <a:p>
            <a:pPr algn="l" rtl="0"/>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dirty="0" smtClean="0"/>
              <a:t>Line block</a:t>
            </a:r>
            <a:endParaRPr lang="ar-IQ" dirty="0"/>
          </a:p>
        </p:txBody>
      </p:sp>
      <p:sp>
        <p:nvSpPr>
          <p:cNvPr id="3" name="عنصر نائب للمحتوى 2"/>
          <p:cNvSpPr>
            <a:spLocks noGrp="1"/>
          </p:cNvSpPr>
          <p:nvPr>
            <p:ph idx="1"/>
          </p:nvPr>
        </p:nvSpPr>
        <p:spPr/>
        <p:txBody>
          <a:bodyPr>
            <a:normAutofit fontScale="85000" lnSpcReduction="20000"/>
          </a:bodyPr>
          <a:lstStyle/>
          <a:p>
            <a:pPr algn="l" rtl="0"/>
            <a:r>
              <a:rPr lang="en-US" dirty="0" smtClean="0"/>
              <a:t>A line block is an injection of subcutaneous </a:t>
            </a:r>
            <a:r>
              <a:rPr lang="en-US" dirty="0" err="1" smtClean="0"/>
              <a:t>lidocaine</a:t>
            </a:r>
            <a:r>
              <a:rPr lang="en-US" dirty="0" smtClean="0"/>
              <a:t> along the site  of the incision</a:t>
            </a:r>
          </a:p>
          <a:p>
            <a:pPr algn="l" rtl="0"/>
            <a:r>
              <a:rPr lang="en-US" dirty="0" smtClean="0"/>
              <a:t>The block can be easier on the animal if a longer needle is used and is inserted through the site of the last injection. This minimizes the number of pokes in unblocked skin. </a:t>
            </a:r>
          </a:p>
          <a:p>
            <a:pPr algn="l" rtl="0"/>
            <a:endParaRPr lang="en-US" dirty="0" smtClean="0"/>
          </a:p>
          <a:p>
            <a:pPr algn="l" rtl="0"/>
            <a:r>
              <a:rPr lang="en-US" dirty="0" smtClean="0"/>
              <a:t> For flank incisions, it is important to also place </a:t>
            </a:r>
            <a:r>
              <a:rPr lang="en-US" dirty="0" err="1" smtClean="0"/>
              <a:t>lidocaine</a:t>
            </a:r>
            <a:r>
              <a:rPr lang="en-US" dirty="0" smtClean="0"/>
              <a:t> deeper in the muscle layers.</a:t>
            </a:r>
          </a:p>
          <a:p>
            <a:pPr algn="l" rtl="0">
              <a:buNone/>
            </a:pPr>
            <a:endParaRPr lang="en-US" dirty="0" smtClean="0"/>
          </a:p>
          <a:p>
            <a:pPr algn="l" rtl="0"/>
            <a:r>
              <a:rPr lang="en-US" dirty="0" smtClean="0"/>
              <a:t>The main disadvantage of a line block is distortion of the surgery field</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329114" cy="725470"/>
          </a:xfrm>
        </p:spPr>
        <p:txBody>
          <a:bodyPr>
            <a:normAutofit fontScale="90000"/>
          </a:bodyPr>
          <a:lstStyle/>
          <a:p>
            <a:r>
              <a:rPr lang="en-US" b="1" dirty="0" smtClean="0"/>
              <a:t>Inverted L block</a:t>
            </a:r>
            <a:endParaRPr lang="ar-IQ" dirty="0"/>
          </a:p>
        </p:txBody>
      </p:sp>
      <p:sp>
        <p:nvSpPr>
          <p:cNvPr id="3" name="عنصر نائب للمحتوى 2"/>
          <p:cNvSpPr>
            <a:spLocks noGrp="1"/>
          </p:cNvSpPr>
          <p:nvPr>
            <p:ph idx="1"/>
          </p:nvPr>
        </p:nvSpPr>
        <p:spPr>
          <a:xfrm>
            <a:off x="214282" y="1071547"/>
            <a:ext cx="8715436" cy="3929089"/>
          </a:xfrm>
        </p:spPr>
        <p:txBody>
          <a:bodyPr>
            <a:normAutofit fontScale="92500"/>
          </a:bodyPr>
          <a:lstStyle/>
          <a:p>
            <a:pPr algn="l" rtl="0"/>
            <a:r>
              <a:rPr lang="en-US" dirty="0" smtClean="0"/>
              <a:t>block is similar to the line block but is used to block the nerves as they come down the flank and avoids </a:t>
            </a:r>
            <a:r>
              <a:rPr lang="en-US" dirty="0" err="1" smtClean="0"/>
              <a:t>lidocaine</a:t>
            </a:r>
            <a:r>
              <a:rPr lang="en-US" dirty="0" smtClean="0"/>
              <a:t> directly in the surgery field. </a:t>
            </a:r>
          </a:p>
          <a:p>
            <a:pPr algn="l" rtl="0"/>
            <a:r>
              <a:rPr lang="en-US" dirty="0" smtClean="0"/>
              <a:t>The </a:t>
            </a:r>
            <a:r>
              <a:rPr lang="en-US" dirty="0" err="1" smtClean="0"/>
              <a:t>lidocaine</a:t>
            </a:r>
            <a:r>
              <a:rPr lang="en-US" dirty="0" smtClean="0"/>
              <a:t> is injected in two long lines – one just behind the last rib and one below the transverse processes of the vertebrae. The injection must be deep enough to get the deeper nerves and typically does not block the peritoneum.</a:t>
            </a:r>
          </a:p>
          <a:p>
            <a:pPr algn="l" rtl="0"/>
            <a:endParaRPr lang="ar-IQ" dirty="0"/>
          </a:p>
        </p:txBody>
      </p:sp>
      <p:pic>
        <p:nvPicPr>
          <p:cNvPr id="7170" name="Picture 2" descr="https://open.lib.umn.edu/app/uploads/sites/208/2019/10/inverted-L-300x198.png"/>
          <p:cNvPicPr>
            <a:picLocks noChangeAspect="1" noChangeArrowheads="1"/>
          </p:cNvPicPr>
          <p:nvPr/>
        </p:nvPicPr>
        <p:blipFill>
          <a:blip r:embed="rId2"/>
          <a:srcRect/>
          <a:stretch>
            <a:fillRect/>
          </a:stretch>
        </p:blipFill>
        <p:spPr bwMode="auto">
          <a:xfrm flipH="1">
            <a:off x="5786446" y="4829198"/>
            <a:ext cx="2857500" cy="1885950"/>
          </a:xfrm>
          <a:prstGeom prst="rect">
            <a:avLst/>
          </a:prstGeom>
          <a:noFill/>
        </p:spPr>
      </p:pic>
      <p:pic>
        <p:nvPicPr>
          <p:cNvPr id="7172" name="Picture 4" descr="Local Anesthesia in Ruminants and Pigs | Veterian Key"/>
          <p:cNvPicPr>
            <a:picLocks noChangeAspect="1" noChangeArrowheads="1"/>
          </p:cNvPicPr>
          <p:nvPr/>
        </p:nvPicPr>
        <p:blipFill>
          <a:blip r:embed="rId3"/>
          <a:srcRect/>
          <a:stretch>
            <a:fillRect/>
          </a:stretch>
        </p:blipFill>
        <p:spPr bwMode="auto">
          <a:xfrm>
            <a:off x="3929058" y="4929198"/>
            <a:ext cx="1541571" cy="19207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Proximal </a:t>
            </a:r>
            <a:r>
              <a:rPr lang="en-US" b="1" dirty="0" err="1" smtClean="0"/>
              <a:t>paravertebral</a:t>
            </a:r>
            <a:r>
              <a:rPr lang="en-US" b="1" dirty="0" smtClean="0"/>
              <a:t> block</a:t>
            </a:r>
            <a:endParaRPr lang="ar-IQ" dirty="0"/>
          </a:p>
        </p:txBody>
      </p:sp>
      <p:sp>
        <p:nvSpPr>
          <p:cNvPr id="3" name="عنصر نائب للمحتوى 2"/>
          <p:cNvSpPr>
            <a:spLocks noGrp="1"/>
          </p:cNvSpPr>
          <p:nvPr>
            <p:ph idx="1"/>
          </p:nvPr>
        </p:nvSpPr>
        <p:spPr>
          <a:xfrm>
            <a:off x="457200" y="1600200"/>
            <a:ext cx="8229600" cy="5043510"/>
          </a:xfrm>
        </p:spPr>
        <p:txBody>
          <a:bodyPr>
            <a:normAutofit fontScale="85000" lnSpcReduction="10000"/>
          </a:bodyPr>
          <a:lstStyle/>
          <a:p>
            <a:pPr algn="l" rtl="0"/>
            <a:r>
              <a:rPr lang="en-US" b="1" dirty="0" smtClean="0"/>
              <a:t>For this block, the spinal nerves T13, L1 and L2 are blocked as directly as possible as they exit the spinal cord</a:t>
            </a:r>
            <a:r>
              <a:rPr lang="en-US" dirty="0" smtClean="0"/>
              <a:t>. This creates a more effective block. When the block is working, the cow will bend toward the opposite side as muscles are relaxed.</a:t>
            </a:r>
          </a:p>
          <a:p>
            <a:pPr algn="l" rtl="0"/>
            <a:r>
              <a:rPr lang="en-US" b="1" dirty="0" smtClean="0"/>
              <a:t>At each site, ~20 ml of </a:t>
            </a:r>
            <a:r>
              <a:rPr lang="en-US" b="1" dirty="0" err="1" smtClean="0"/>
              <a:t>lidocaine</a:t>
            </a:r>
            <a:r>
              <a:rPr lang="en-US" b="1" dirty="0" smtClean="0"/>
              <a:t> is injected. </a:t>
            </a:r>
            <a:r>
              <a:rPr lang="en-US" dirty="0" smtClean="0"/>
              <a:t>Needles are inserted above the transverse processes T13, L1 and L2 and walked off the dorsal margin of each bone. A long needle is used to block the nerve branches both above and below the fascia.</a:t>
            </a:r>
          </a:p>
          <a:p>
            <a:pPr algn="l" rtl="0"/>
            <a:r>
              <a:rPr lang="en-US" dirty="0" smtClean="0"/>
              <a:t>This block can be challenging in very large beef breeds due to difficulty palpating landmarks.</a:t>
            </a:r>
          </a:p>
          <a:p>
            <a:pPr algn="l" rtl="0"/>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39938" name="Picture 2" descr="https://open.lib.umn.edu/app/uploads/sites/208/2019/10/proximal-paravertebral-300x146.png"/>
          <p:cNvPicPr>
            <a:picLocks noChangeAspect="1" noChangeArrowheads="1"/>
          </p:cNvPicPr>
          <p:nvPr/>
        </p:nvPicPr>
        <p:blipFill>
          <a:blip r:embed="rId2"/>
          <a:srcRect l="19749" r="16773"/>
          <a:stretch>
            <a:fillRect/>
          </a:stretch>
        </p:blipFill>
        <p:spPr bwMode="auto">
          <a:xfrm>
            <a:off x="369582" y="642918"/>
            <a:ext cx="7774318" cy="59603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6472254" cy="796908"/>
          </a:xfrm>
        </p:spPr>
        <p:txBody>
          <a:bodyPr>
            <a:normAutofit/>
          </a:bodyPr>
          <a:lstStyle/>
          <a:p>
            <a:r>
              <a:rPr lang="en-US" b="1" dirty="0" smtClean="0"/>
              <a:t>Distal </a:t>
            </a:r>
            <a:r>
              <a:rPr lang="en-US" b="1" dirty="0" err="1" smtClean="0"/>
              <a:t>paravertebral</a:t>
            </a:r>
            <a:r>
              <a:rPr lang="en-US" b="1" dirty="0" smtClean="0"/>
              <a:t> block</a:t>
            </a:r>
            <a:endParaRPr lang="ar-IQ" dirty="0"/>
          </a:p>
        </p:txBody>
      </p:sp>
      <p:sp>
        <p:nvSpPr>
          <p:cNvPr id="3" name="عنصر نائب للمحتوى 2"/>
          <p:cNvSpPr>
            <a:spLocks noGrp="1"/>
          </p:cNvSpPr>
          <p:nvPr>
            <p:ph idx="1"/>
          </p:nvPr>
        </p:nvSpPr>
        <p:spPr>
          <a:xfrm>
            <a:off x="457200" y="1000108"/>
            <a:ext cx="8229600" cy="2900370"/>
          </a:xfrm>
        </p:spPr>
        <p:txBody>
          <a:bodyPr>
            <a:normAutofit lnSpcReduction="10000"/>
          </a:bodyPr>
          <a:lstStyle/>
          <a:p>
            <a:pPr algn="l" rtl="0"/>
            <a:r>
              <a:rPr lang="en-US" b="1" dirty="0" smtClean="0"/>
              <a:t>This block is also aimed at spinal nerves T13, L1 and L2 </a:t>
            </a:r>
            <a:r>
              <a:rPr lang="en-US" dirty="0" smtClean="0"/>
              <a:t>but is coming at them from a more distal position. </a:t>
            </a:r>
          </a:p>
          <a:p>
            <a:pPr algn="l" rtl="0"/>
            <a:r>
              <a:rPr lang="en-US" dirty="0" smtClean="0"/>
              <a:t>As the nerves traverse caudally, the injection sites are at the tips of L1, L2 and L4.  At each site, 10-20 ml of </a:t>
            </a:r>
            <a:r>
              <a:rPr lang="en-US" dirty="0" err="1" smtClean="0"/>
              <a:t>lidocaine</a:t>
            </a:r>
            <a:r>
              <a:rPr lang="en-US" dirty="0" smtClean="0"/>
              <a:t> is injected.</a:t>
            </a:r>
            <a:endParaRPr lang="ar-IQ" dirty="0"/>
          </a:p>
        </p:txBody>
      </p:sp>
      <p:pic>
        <p:nvPicPr>
          <p:cNvPr id="5122" name="Picture 2" descr="https://open.lib.umn.edu/app/uploads/sites/208/2019/10/both-paravertebral-blocks-300x237.png"/>
          <p:cNvPicPr>
            <a:picLocks noChangeAspect="1" noChangeArrowheads="1"/>
          </p:cNvPicPr>
          <p:nvPr/>
        </p:nvPicPr>
        <p:blipFill>
          <a:blip r:embed="rId2"/>
          <a:srcRect/>
          <a:stretch>
            <a:fillRect/>
          </a:stretch>
        </p:blipFill>
        <p:spPr bwMode="auto">
          <a:xfrm>
            <a:off x="5010575" y="3929066"/>
            <a:ext cx="3490495" cy="27574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
            <a:ext cx="8929718" cy="3714752"/>
          </a:xfrm>
        </p:spPr>
        <p:txBody>
          <a:bodyPr>
            <a:normAutofit/>
          </a:bodyPr>
          <a:lstStyle/>
          <a:p>
            <a:pPr algn="l" rtl="0">
              <a:buNone/>
            </a:pPr>
            <a:r>
              <a:rPr lang="en-US" b="1" dirty="0" smtClean="0"/>
              <a:t>Local </a:t>
            </a:r>
            <a:r>
              <a:rPr lang="en-US" b="1" dirty="0"/>
              <a:t>anesthetics </a:t>
            </a:r>
            <a:r>
              <a:rPr lang="en-US" dirty="0"/>
              <a:t>are a group of chemically related compounds that reversibly bind sodium channels and block impulse conduction in nerve fibers</a:t>
            </a:r>
            <a:r>
              <a:rPr lang="en-US" dirty="0" smtClean="0"/>
              <a:t>.</a:t>
            </a:r>
          </a:p>
          <a:p>
            <a:pPr algn="l" rtl="0">
              <a:buNone/>
            </a:pPr>
            <a:endParaRPr lang="en-US" dirty="0"/>
          </a:p>
          <a:p>
            <a:pPr algn="l" rtl="0">
              <a:buNone/>
            </a:pPr>
            <a:r>
              <a:rPr lang="en-US" b="1" dirty="0" smtClean="0"/>
              <a:t>Local anesthetics </a:t>
            </a:r>
            <a:r>
              <a:rPr lang="en-US" dirty="0" smtClean="0"/>
              <a:t>produce a transient and reversible loss of sensation (</a:t>
            </a:r>
            <a:r>
              <a:rPr lang="en-US" b="1" dirty="0" smtClean="0"/>
              <a:t>analgesia</a:t>
            </a:r>
            <a:r>
              <a:rPr lang="en-US" dirty="0" smtClean="0"/>
              <a:t>) in a circumscribed region of the body </a:t>
            </a:r>
            <a:r>
              <a:rPr lang="en-US" b="1" u="sng" dirty="0" smtClean="0"/>
              <a:t>without loss of consciousness</a:t>
            </a:r>
            <a:endParaRPr lang="ar-IQ" dirty="0"/>
          </a:p>
        </p:txBody>
      </p:sp>
      <p:pic>
        <p:nvPicPr>
          <p:cNvPr id="27650" name="Picture 2" descr="Clinical Pharmacology of Local Anesthetics - NYSORA"/>
          <p:cNvPicPr>
            <a:picLocks noChangeAspect="1" noChangeArrowheads="1"/>
          </p:cNvPicPr>
          <p:nvPr/>
        </p:nvPicPr>
        <p:blipFill>
          <a:blip r:embed="rId2"/>
          <a:srcRect/>
          <a:stretch>
            <a:fillRect/>
          </a:stretch>
        </p:blipFill>
        <p:spPr bwMode="auto">
          <a:xfrm>
            <a:off x="4429124" y="3708611"/>
            <a:ext cx="4714876" cy="31493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0963" name="Picture 3"/>
          <p:cNvPicPr>
            <a:picLocks noChangeAspect="1" noChangeArrowheads="1"/>
          </p:cNvPicPr>
          <p:nvPr/>
        </p:nvPicPr>
        <p:blipFill>
          <a:blip r:embed="rId2"/>
          <a:srcRect l="8272" t="20703" r="14861" b="22656"/>
          <a:stretch>
            <a:fillRect/>
          </a:stretch>
        </p:blipFill>
        <p:spPr bwMode="auto">
          <a:xfrm>
            <a:off x="142876" y="428604"/>
            <a:ext cx="885828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صورة 3"/>
          <p:cNvPicPr/>
          <p:nvPr/>
        </p:nvPicPr>
        <p:blipFill>
          <a:blip r:embed="rId2"/>
          <a:srcRect l="13845" t="20986" r="10922" b="9633"/>
          <a:stretch>
            <a:fillRect/>
          </a:stretch>
        </p:blipFill>
        <p:spPr bwMode="auto">
          <a:xfrm>
            <a:off x="0" y="71439"/>
            <a:ext cx="9144000" cy="6643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84" y="-142900"/>
            <a:ext cx="8229600" cy="1143000"/>
          </a:xfrm>
        </p:spPr>
        <p:txBody>
          <a:bodyPr/>
          <a:lstStyle/>
          <a:p>
            <a:r>
              <a:rPr lang="en-US" dirty="0" smtClean="0"/>
              <a:t>The ideal of local anesthetic drug</a:t>
            </a:r>
            <a:endParaRPr lang="ar-IQ" dirty="0"/>
          </a:p>
        </p:txBody>
      </p:sp>
      <p:sp>
        <p:nvSpPr>
          <p:cNvPr id="3" name="عنصر نائب للمحتوى 2"/>
          <p:cNvSpPr>
            <a:spLocks noGrp="1"/>
          </p:cNvSpPr>
          <p:nvPr>
            <p:ph idx="1"/>
          </p:nvPr>
        </p:nvSpPr>
        <p:spPr>
          <a:xfrm>
            <a:off x="457200" y="1214422"/>
            <a:ext cx="8229600" cy="5429288"/>
          </a:xfrm>
        </p:spPr>
        <p:txBody>
          <a:bodyPr>
            <a:normAutofit lnSpcReduction="10000"/>
          </a:bodyPr>
          <a:lstStyle/>
          <a:p>
            <a:pPr algn="l" rtl="0"/>
            <a:r>
              <a:rPr lang="en-US" dirty="0" smtClean="0"/>
              <a:t>Non irritant </a:t>
            </a:r>
          </a:p>
          <a:p>
            <a:pPr algn="l" rtl="0"/>
            <a:r>
              <a:rPr lang="en-US" dirty="0" smtClean="0"/>
              <a:t>Non allergic reaction </a:t>
            </a:r>
          </a:p>
          <a:p>
            <a:pPr algn="l" rtl="0"/>
            <a:r>
              <a:rPr lang="en-US" dirty="0" smtClean="0"/>
              <a:t>No systemic toxicity</a:t>
            </a:r>
          </a:p>
          <a:p>
            <a:pPr algn="l" rtl="0"/>
            <a:r>
              <a:rPr lang="en-US" dirty="0" smtClean="0"/>
              <a:t>Rapid onset of action </a:t>
            </a:r>
          </a:p>
          <a:p>
            <a:pPr algn="l" rtl="0"/>
            <a:r>
              <a:rPr lang="en-US" dirty="0" smtClean="0"/>
              <a:t>Sufficient duration of action </a:t>
            </a:r>
          </a:p>
          <a:p>
            <a:pPr algn="l" rtl="0"/>
            <a:r>
              <a:rPr lang="en-US" dirty="0" smtClean="0"/>
              <a:t>Potent </a:t>
            </a:r>
          </a:p>
          <a:p>
            <a:pPr algn="l" rtl="0"/>
            <a:r>
              <a:rPr lang="en-US" dirty="0" smtClean="0"/>
              <a:t>Stable in solutions</a:t>
            </a:r>
          </a:p>
          <a:p>
            <a:pPr algn="l" rtl="0"/>
            <a:r>
              <a:rPr lang="en-US" dirty="0" smtClean="0"/>
              <a:t>Not interfering with healing of tissue </a:t>
            </a:r>
          </a:p>
          <a:p>
            <a:pPr algn="l" rtl="0"/>
            <a:r>
              <a:rPr lang="en-US" dirty="0" smtClean="0"/>
              <a:t>Have a vasoconstrictor action</a:t>
            </a:r>
          </a:p>
          <a:p>
            <a:pPr algn="l" rtl="0"/>
            <a:r>
              <a:rPr lang="en-US" dirty="0" smtClean="0"/>
              <a:t>Not expensive    </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85728"/>
            <a:ext cx="6186502" cy="939784"/>
          </a:xfrm>
        </p:spPr>
        <p:txBody>
          <a:bodyPr>
            <a:normAutofit fontScale="90000"/>
          </a:bodyPr>
          <a:lstStyle/>
          <a:p>
            <a:r>
              <a:rPr lang="en-US" dirty="0"/>
              <a:t>Purpose of local anesthesia </a:t>
            </a:r>
            <a:endParaRPr lang="ar-IQ" dirty="0"/>
          </a:p>
        </p:txBody>
      </p:sp>
      <p:sp>
        <p:nvSpPr>
          <p:cNvPr id="3" name="عنصر نائب للمحتوى 2"/>
          <p:cNvSpPr>
            <a:spLocks noGrp="1"/>
          </p:cNvSpPr>
          <p:nvPr>
            <p:ph idx="1"/>
          </p:nvPr>
        </p:nvSpPr>
        <p:spPr/>
        <p:txBody>
          <a:bodyPr>
            <a:normAutofit/>
          </a:bodyPr>
          <a:lstStyle/>
          <a:p>
            <a:pPr lvl="0" algn="l" rtl="0"/>
            <a:r>
              <a:rPr lang="en-US" b="1" dirty="0" smtClean="0"/>
              <a:t>It is </a:t>
            </a:r>
            <a:r>
              <a:rPr lang="en-US" b="1" dirty="0"/>
              <a:t>to be performed in </a:t>
            </a:r>
            <a:r>
              <a:rPr lang="en-US" dirty="0"/>
              <a:t>a </a:t>
            </a:r>
            <a:r>
              <a:rPr lang="en-US" b="1" dirty="0"/>
              <a:t>conscious patient and the pain associated with trauma and </a:t>
            </a:r>
            <a:r>
              <a:rPr lang="en-US" b="1" dirty="0" smtClean="0"/>
              <a:t>inflammation.</a:t>
            </a:r>
            <a:endParaRPr lang="en-US" dirty="0"/>
          </a:p>
          <a:p>
            <a:pPr lvl="0" algn="l" rtl="0"/>
            <a:r>
              <a:rPr lang="en-US" b="1" dirty="0" smtClean="0"/>
              <a:t>avoiding </a:t>
            </a:r>
            <a:r>
              <a:rPr lang="en-US" b="1" dirty="0"/>
              <a:t>general anesthesia or reducing the amount of required general anesthetics</a:t>
            </a:r>
            <a:r>
              <a:rPr lang="ar-IQ" dirty="0"/>
              <a:t>.</a:t>
            </a:r>
            <a:endParaRPr lang="en-US" dirty="0"/>
          </a:p>
          <a:p>
            <a:pPr lvl="0" algn="l" rtl="0"/>
            <a:r>
              <a:rPr lang="en-US" b="1" dirty="0"/>
              <a:t>Sustained analgesia into the recovery </a:t>
            </a:r>
            <a:r>
              <a:rPr lang="en-US" b="1" dirty="0" smtClean="0"/>
              <a:t>period</a:t>
            </a:r>
            <a:endParaRPr lang="en-US" dirty="0"/>
          </a:p>
          <a:p>
            <a:pPr algn="l" rtl="0"/>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06" y="71414"/>
            <a:ext cx="8229600" cy="654032"/>
          </a:xfrm>
        </p:spPr>
        <p:txBody>
          <a:bodyPr>
            <a:normAutofit/>
          </a:bodyPr>
          <a:lstStyle/>
          <a:p>
            <a:pPr algn="l" rtl="0"/>
            <a:r>
              <a:rPr lang="en-US" sz="3600" b="1" dirty="0"/>
              <a:t>Classification of loco‐regional </a:t>
            </a:r>
            <a:r>
              <a:rPr lang="en-US" sz="3600" b="1" dirty="0" smtClean="0"/>
              <a:t>anesthesia</a:t>
            </a:r>
            <a:endParaRPr lang="ar-IQ" sz="3600" dirty="0"/>
          </a:p>
        </p:txBody>
      </p:sp>
      <p:sp>
        <p:nvSpPr>
          <p:cNvPr id="3" name="عنصر نائب للمحتوى 2"/>
          <p:cNvSpPr>
            <a:spLocks noGrp="1"/>
          </p:cNvSpPr>
          <p:nvPr>
            <p:ph idx="1"/>
          </p:nvPr>
        </p:nvSpPr>
        <p:spPr>
          <a:xfrm>
            <a:off x="0" y="928670"/>
            <a:ext cx="9144000" cy="5929330"/>
          </a:xfrm>
        </p:spPr>
        <p:txBody>
          <a:bodyPr>
            <a:normAutofit fontScale="70000" lnSpcReduction="20000"/>
          </a:bodyPr>
          <a:lstStyle/>
          <a:p>
            <a:pPr marL="514350" indent="-514350" algn="l" rtl="0">
              <a:buAutoNum type="arabicPeriod"/>
            </a:pPr>
            <a:r>
              <a:rPr lang="en-US" b="1" dirty="0" smtClean="0"/>
              <a:t>Topical </a:t>
            </a:r>
            <a:r>
              <a:rPr lang="en-US" b="1" dirty="0"/>
              <a:t>or </a:t>
            </a:r>
            <a:r>
              <a:rPr lang="en-US" b="1" dirty="0" smtClean="0"/>
              <a:t>surface anesthesia</a:t>
            </a:r>
          </a:p>
          <a:p>
            <a:pPr marL="514350" indent="-514350" algn="l" rtl="0">
              <a:buNone/>
            </a:pPr>
            <a:r>
              <a:rPr lang="en-US" dirty="0" smtClean="0"/>
              <a:t>Used at </a:t>
            </a:r>
            <a:r>
              <a:rPr lang="en-US" dirty="0"/>
              <a:t>the site of a superficial injury</a:t>
            </a:r>
            <a:r>
              <a:rPr lang="ar-IQ" dirty="0" smtClean="0"/>
              <a:t>.</a:t>
            </a:r>
            <a:endParaRPr lang="en-US" dirty="0" smtClean="0"/>
          </a:p>
          <a:p>
            <a:pPr marL="514350" indent="-514350" algn="l" rtl="0">
              <a:buNone/>
            </a:pPr>
            <a:endParaRPr lang="en-US" dirty="0" smtClean="0"/>
          </a:p>
          <a:p>
            <a:pPr marL="514350" indent="-514350" algn="l" rtl="0">
              <a:buNone/>
            </a:pPr>
            <a:r>
              <a:rPr lang="en-US" dirty="0" smtClean="0"/>
              <a:t>Unfortunately</a:t>
            </a:r>
            <a:r>
              <a:rPr lang="en-US" dirty="0"/>
              <a:t>, </a:t>
            </a:r>
            <a:r>
              <a:rPr lang="en-US" i="1" dirty="0"/>
              <a:t>most local anesthetics are not readily absorbed across the skin </a:t>
            </a:r>
            <a:r>
              <a:rPr lang="en-US" i="1" dirty="0" smtClean="0"/>
              <a:t>surface</a:t>
            </a:r>
            <a:endParaRPr lang="en-US" dirty="0" smtClean="0"/>
          </a:p>
          <a:p>
            <a:pPr marL="514350" indent="-514350" algn="l" rtl="0">
              <a:buNone/>
            </a:pPr>
            <a:endParaRPr lang="en-US" b="1" dirty="0" smtClean="0"/>
          </a:p>
          <a:p>
            <a:pPr marL="514350" indent="-514350" algn="l" rtl="0">
              <a:buNone/>
            </a:pPr>
            <a:r>
              <a:rPr lang="en-US" b="1" dirty="0" smtClean="0"/>
              <a:t>mixtures </a:t>
            </a:r>
            <a:r>
              <a:rPr lang="en-US" b="1" dirty="0"/>
              <a:t>of local anesthetics comprised of </a:t>
            </a:r>
            <a:r>
              <a:rPr lang="en-US" b="1" i="1" dirty="0"/>
              <a:t>2.5% </a:t>
            </a:r>
            <a:r>
              <a:rPr lang="en-US" b="1" i="1" dirty="0" err="1"/>
              <a:t>lidocaine</a:t>
            </a:r>
            <a:r>
              <a:rPr lang="en-US" b="1" i="1" dirty="0"/>
              <a:t> and 2.5% </a:t>
            </a:r>
            <a:r>
              <a:rPr lang="en-US" b="1" i="1" dirty="0" err="1"/>
              <a:t>prilocaine</a:t>
            </a:r>
            <a:r>
              <a:rPr lang="en-US" b="1" i="1" dirty="0"/>
              <a:t> formulated as a </a:t>
            </a:r>
            <a:r>
              <a:rPr lang="en-US" b="1" i="1" dirty="0" smtClean="0"/>
              <a:t>cream</a:t>
            </a:r>
          </a:p>
          <a:p>
            <a:pPr marL="514350" indent="-514350" algn="l" rtl="0">
              <a:buNone/>
            </a:pPr>
            <a:endParaRPr lang="en-US" dirty="0" smtClean="0"/>
          </a:p>
          <a:p>
            <a:pPr algn="l" rtl="0">
              <a:buNone/>
            </a:pPr>
            <a:r>
              <a:rPr lang="en-US" b="1" dirty="0"/>
              <a:t>These creams are indicated for dermal anesthesia and have been reported to be useful </a:t>
            </a:r>
            <a:r>
              <a:rPr lang="en-US" b="1" dirty="0" smtClean="0"/>
              <a:t>for:  </a:t>
            </a:r>
          </a:p>
          <a:p>
            <a:pPr algn="l" rtl="0">
              <a:buNone/>
            </a:pPr>
            <a:r>
              <a:rPr lang="en-US" b="1" dirty="0" smtClean="0"/>
              <a:t>1. preventing </a:t>
            </a:r>
            <a:r>
              <a:rPr lang="en-US" b="1" dirty="0"/>
              <a:t>pain associated with </a:t>
            </a:r>
            <a:r>
              <a:rPr lang="en-US" b="1" dirty="0" err="1"/>
              <a:t>percutaneous</a:t>
            </a:r>
            <a:r>
              <a:rPr lang="en-US" b="1" dirty="0"/>
              <a:t> intravenous catheter placement, </a:t>
            </a:r>
            <a:endParaRPr lang="en-US" b="1" dirty="0" smtClean="0"/>
          </a:p>
          <a:p>
            <a:pPr algn="l" rtl="0">
              <a:buNone/>
            </a:pPr>
            <a:r>
              <a:rPr lang="en-US" b="1" dirty="0" smtClean="0"/>
              <a:t>2. blood </a:t>
            </a:r>
            <a:r>
              <a:rPr lang="en-US" b="1" dirty="0"/>
              <a:t>sampling, </a:t>
            </a:r>
            <a:endParaRPr lang="en-US" b="1" dirty="0" smtClean="0"/>
          </a:p>
          <a:p>
            <a:pPr algn="l" rtl="0">
              <a:buNone/>
            </a:pPr>
            <a:r>
              <a:rPr lang="en-US" b="1" dirty="0" smtClean="0"/>
              <a:t>3. superficial </a:t>
            </a:r>
            <a:r>
              <a:rPr lang="en-US" b="1" dirty="0"/>
              <a:t>skin closure in people</a:t>
            </a:r>
            <a:r>
              <a:rPr lang="en-US" dirty="0" smtClean="0"/>
              <a:t>.</a:t>
            </a:r>
          </a:p>
          <a:p>
            <a:pPr algn="l" rtl="0">
              <a:buNone/>
            </a:pPr>
            <a:endParaRPr lang="en-US" dirty="0" smtClean="0"/>
          </a:p>
          <a:p>
            <a:pPr algn="l" rtl="0">
              <a:buNone/>
            </a:pPr>
            <a:r>
              <a:rPr lang="en-US" dirty="0" smtClean="0"/>
              <a:t>Local </a:t>
            </a:r>
            <a:r>
              <a:rPr lang="en-US" dirty="0" smtClean="0"/>
              <a:t>anesthetic efficacy is achieved after approximately 60 min and lasts for up to 2 h</a:t>
            </a:r>
          </a:p>
          <a:p>
            <a:pPr algn="l" rtl="0">
              <a:buNone/>
            </a:pPr>
            <a:endParaRPr lang="en-US" dirty="0"/>
          </a:p>
          <a:p>
            <a:pPr algn="l" rtl="0"/>
            <a:endParaRPr lang="en-US" dirty="0"/>
          </a:p>
          <a:p>
            <a:pPr marL="514350" indent="-514350" algn="l" rtl="0">
              <a:buNone/>
            </a:pPr>
            <a:endParaRPr lang="en-US" dirty="0"/>
          </a:p>
          <a:p>
            <a:pPr marL="514350" indent="-514350" algn="l" rtl="0">
              <a:buNone/>
            </a:pP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186370" cy="582594"/>
          </a:xfrm>
        </p:spPr>
        <p:txBody>
          <a:bodyPr>
            <a:noAutofit/>
          </a:bodyPr>
          <a:lstStyle/>
          <a:p>
            <a:r>
              <a:rPr lang="en-US" sz="3200" b="1" dirty="0" smtClean="0"/>
              <a:t>2. Infiltration anesthesia</a:t>
            </a:r>
            <a:endParaRPr lang="ar-IQ" sz="3200" dirty="0"/>
          </a:p>
        </p:txBody>
      </p:sp>
      <p:sp>
        <p:nvSpPr>
          <p:cNvPr id="3" name="عنصر نائب للمحتوى 2"/>
          <p:cNvSpPr>
            <a:spLocks noGrp="1"/>
          </p:cNvSpPr>
          <p:nvPr>
            <p:ph idx="1"/>
          </p:nvPr>
        </p:nvSpPr>
        <p:spPr>
          <a:xfrm>
            <a:off x="0" y="928671"/>
            <a:ext cx="8715436" cy="3143272"/>
          </a:xfrm>
        </p:spPr>
        <p:txBody>
          <a:bodyPr>
            <a:normAutofit fontScale="77500" lnSpcReduction="20000"/>
          </a:bodyPr>
          <a:lstStyle/>
          <a:p>
            <a:pPr algn="l" rtl="0">
              <a:buNone/>
            </a:pPr>
            <a:r>
              <a:rPr lang="en-US" dirty="0" smtClean="0"/>
              <a:t>Infiltration anesthesia involves the injection of local anesthetic solution into and around the planned surgical field</a:t>
            </a:r>
            <a:endParaRPr lang="ar-IQ" dirty="0" smtClean="0"/>
          </a:p>
          <a:p>
            <a:pPr algn="l" rtl="0">
              <a:buNone/>
            </a:pPr>
            <a:endParaRPr lang="en-US" dirty="0" smtClean="0"/>
          </a:p>
          <a:p>
            <a:pPr algn="l" rtl="0">
              <a:buNone/>
            </a:pPr>
            <a:r>
              <a:rPr lang="en-US" dirty="0" smtClean="0"/>
              <a:t>Development </a:t>
            </a:r>
            <a:r>
              <a:rPr lang="en-US" dirty="0"/>
              <a:t>and use of wound infusion catheters have taken this technique a step further, allowing the continuous or intermittent delivery of local anesthetics into tissues surrounding surgical wounds without the need for repeated needle penetration for injection of analgesic drugs</a:t>
            </a:r>
          </a:p>
          <a:p>
            <a:pPr algn="l" rtl="0">
              <a:buNone/>
            </a:pPr>
            <a:endParaRPr lang="ar-IQ" dirty="0"/>
          </a:p>
        </p:txBody>
      </p:sp>
      <p:pic>
        <p:nvPicPr>
          <p:cNvPr id="1026" name="Picture 2"/>
          <p:cNvPicPr>
            <a:picLocks noChangeAspect="1" noChangeArrowheads="1"/>
          </p:cNvPicPr>
          <p:nvPr/>
        </p:nvPicPr>
        <p:blipFill>
          <a:blip r:embed="rId2"/>
          <a:srcRect/>
          <a:stretch>
            <a:fillRect/>
          </a:stretch>
        </p:blipFill>
        <p:spPr bwMode="auto">
          <a:xfrm>
            <a:off x="76203" y="3929066"/>
            <a:ext cx="4924425" cy="1323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6203" y="5348311"/>
            <a:ext cx="4924425" cy="14382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072066" y="3848533"/>
            <a:ext cx="3929058" cy="3009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76" y="60324"/>
            <a:ext cx="8229600" cy="654032"/>
          </a:xfrm>
        </p:spPr>
        <p:txBody>
          <a:bodyPr>
            <a:noAutofit/>
          </a:bodyPr>
          <a:lstStyle/>
          <a:p>
            <a:pPr lvl="0" algn="l" rtl="0"/>
            <a:r>
              <a:rPr lang="en-US" sz="3200" b="1" dirty="0" smtClean="0"/>
              <a:t>3. Regional </a:t>
            </a:r>
            <a:r>
              <a:rPr lang="en-US" sz="3200" b="1" dirty="0"/>
              <a:t>or nerve (plexus) block </a:t>
            </a:r>
            <a:r>
              <a:rPr lang="en-US" sz="3200" b="1" dirty="0" smtClean="0"/>
              <a:t>anesthesia</a:t>
            </a:r>
            <a:endParaRPr lang="ar-IQ" sz="3200" dirty="0"/>
          </a:p>
        </p:txBody>
      </p:sp>
      <p:sp>
        <p:nvSpPr>
          <p:cNvPr id="3" name="عنصر نائب للمحتوى 2"/>
          <p:cNvSpPr>
            <a:spLocks noGrp="1"/>
          </p:cNvSpPr>
          <p:nvPr>
            <p:ph idx="1"/>
          </p:nvPr>
        </p:nvSpPr>
        <p:spPr>
          <a:xfrm>
            <a:off x="214282" y="785794"/>
            <a:ext cx="8472518" cy="5786478"/>
          </a:xfrm>
        </p:spPr>
        <p:txBody>
          <a:bodyPr/>
          <a:lstStyle/>
          <a:p>
            <a:pPr algn="l" rtl="0">
              <a:buNone/>
            </a:pPr>
            <a:r>
              <a:rPr lang="en-US" dirty="0"/>
              <a:t>Regional anesthesia refers </a:t>
            </a:r>
            <a:r>
              <a:rPr lang="en-US" b="1" dirty="0"/>
              <a:t>to the injection of a local anesthetic solution adjacent to a peripheral </a:t>
            </a:r>
            <a:r>
              <a:rPr lang="en-US" b="1" dirty="0" smtClean="0"/>
              <a:t>nerve</a:t>
            </a:r>
          </a:p>
          <a:p>
            <a:pPr algn="l" rtl="0">
              <a:buNone/>
            </a:pPr>
            <a:endParaRPr lang="ar-IQ" dirty="0"/>
          </a:p>
        </p:txBody>
      </p:sp>
      <p:pic>
        <p:nvPicPr>
          <p:cNvPr id="21506" name="Picture 2" descr="2230: Large Animal Local and Regional Anesthesia Flashcards | Quizlet"/>
          <p:cNvPicPr>
            <a:picLocks noChangeAspect="1" noChangeArrowheads="1"/>
          </p:cNvPicPr>
          <p:nvPr/>
        </p:nvPicPr>
        <p:blipFill>
          <a:blip r:embed="rId2"/>
          <a:srcRect/>
          <a:stretch>
            <a:fillRect/>
          </a:stretch>
        </p:blipFill>
        <p:spPr bwMode="auto">
          <a:xfrm>
            <a:off x="3929058" y="2095500"/>
            <a:ext cx="4600575" cy="4762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329114" cy="654032"/>
          </a:xfrm>
        </p:spPr>
        <p:txBody>
          <a:bodyPr>
            <a:normAutofit/>
          </a:bodyPr>
          <a:lstStyle/>
          <a:p>
            <a:pPr lvl="0" algn="l" rtl="0"/>
            <a:r>
              <a:rPr lang="en-US" sz="3200" b="1" dirty="0" smtClean="0"/>
              <a:t>4. </a:t>
            </a:r>
            <a:r>
              <a:rPr lang="en-US" sz="3200" b="1" dirty="0" err="1" smtClean="0"/>
              <a:t>Neuraxial</a:t>
            </a:r>
            <a:r>
              <a:rPr lang="en-US" sz="3200" b="1" dirty="0" smtClean="0"/>
              <a:t> anesthesia</a:t>
            </a:r>
            <a:endParaRPr lang="ar-IQ" sz="3200" dirty="0"/>
          </a:p>
        </p:txBody>
      </p:sp>
      <p:sp>
        <p:nvSpPr>
          <p:cNvPr id="3" name="عنصر نائب للمحتوى 2"/>
          <p:cNvSpPr>
            <a:spLocks noGrp="1"/>
          </p:cNvSpPr>
          <p:nvPr>
            <p:ph idx="1"/>
          </p:nvPr>
        </p:nvSpPr>
        <p:spPr>
          <a:xfrm>
            <a:off x="214282" y="857232"/>
            <a:ext cx="8472518" cy="5929330"/>
          </a:xfrm>
        </p:spPr>
        <p:txBody>
          <a:bodyPr/>
          <a:lstStyle/>
          <a:p>
            <a:pPr algn="l" rtl="0">
              <a:buNone/>
            </a:pPr>
            <a:r>
              <a:rPr lang="en-US" dirty="0"/>
              <a:t>The administration of agents with anesthetic and/or analgesic properties via </a:t>
            </a:r>
            <a:r>
              <a:rPr lang="en-US" b="1" dirty="0"/>
              <a:t>epidural or spinal routes </a:t>
            </a:r>
            <a:r>
              <a:rPr lang="en-US" dirty="0"/>
              <a:t>can be effective at relieving pain </a:t>
            </a:r>
            <a:endParaRPr lang="en-US" dirty="0" smtClean="0"/>
          </a:p>
          <a:p>
            <a:pPr algn="l" rtl="0">
              <a:buNone/>
            </a:pPr>
            <a:r>
              <a:rPr lang="en-US" dirty="0"/>
              <a:t>Epidural anesthesia refers to the administration of drugs (usually a local anesthetic solution) into </a:t>
            </a:r>
            <a:r>
              <a:rPr lang="en-US" b="1" dirty="0"/>
              <a:t>the epidural </a:t>
            </a:r>
            <a:r>
              <a:rPr lang="en-US" b="1" dirty="0" smtClean="0"/>
              <a:t>space</a:t>
            </a:r>
            <a:r>
              <a:rPr lang="en-US" dirty="0"/>
              <a:t>, whereas the administration of a drug into the </a:t>
            </a:r>
            <a:r>
              <a:rPr lang="en-US" b="1" dirty="0"/>
              <a:t>subarachnoid space is known as spinal, subarachnoid, or </a:t>
            </a:r>
            <a:r>
              <a:rPr lang="en-US" b="1" dirty="0" err="1"/>
              <a:t>intrathecal</a:t>
            </a:r>
            <a:r>
              <a:rPr lang="en-US" b="1" dirty="0"/>
              <a:t> anesthesia. </a:t>
            </a:r>
            <a:r>
              <a:rPr lang="en-US" b="1" dirty="0" err="1"/>
              <a:t>Opioids</a:t>
            </a:r>
            <a:r>
              <a:rPr lang="en-US" b="1" dirty="0"/>
              <a:t> and other classes of analgesic agents can be administered by this route</a:t>
            </a:r>
          </a:p>
          <a:p>
            <a:pPr algn="l" rtl="0">
              <a:buNone/>
            </a:pP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686304" cy="654032"/>
          </a:xfrm>
        </p:spPr>
        <p:txBody>
          <a:bodyPr>
            <a:normAutofit/>
          </a:bodyPr>
          <a:lstStyle/>
          <a:p>
            <a:pPr lvl="0" algn="l" rtl="0"/>
            <a:r>
              <a:rPr lang="en-US" sz="3200" b="1" dirty="0" smtClean="0"/>
              <a:t>5. Intra‐</a:t>
            </a:r>
            <a:r>
              <a:rPr lang="en-US" sz="3200" b="1" dirty="0" err="1" smtClean="0"/>
              <a:t>articular</a:t>
            </a:r>
            <a:r>
              <a:rPr lang="en-US" sz="3200" b="1" dirty="0" smtClean="0"/>
              <a:t> analgesia</a:t>
            </a:r>
            <a:endParaRPr lang="ar-IQ" sz="3200" dirty="0"/>
          </a:p>
        </p:txBody>
      </p:sp>
      <p:sp>
        <p:nvSpPr>
          <p:cNvPr id="3" name="عنصر نائب للمحتوى 2"/>
          <p:cNvSpPr>
            <a:spLocks noGrp="1"/>
          </p:cNvSpPr>
          <p:nvPr>
            <p:ph idx="1"/>
          </p:nvPr>
        </p:nvSpPr>
        <p:spPr>
          <a:xfrm>
            <a:off x="457200" y="857232"/>
            <a:ext cx="8229600" cy="5715040"/>
          </a:xfrm>
        </p:spPr>
        <p:txBody>
          <a:bodyPr/>
          <a:lstStyle/>
          <a:p>
            <a:pPr algn="l" rtl="0">
              <a:buNone/>
            </a:pPr>
            <a:r>
              <a:rPr lang="en-US" b="1" dirty="0"/>
              <a:t>Local anesthetics, </a:t>
            </a:r>
            <a:r>
              <a:rPr lang="en-US" b="1" dirty="0" err="1"/>
              <a:t>opioids</a:t>
            </a:r>
            <a:r>
              <a:rPr lang="en-US" b="1" dirty="0"/>
              <a:t>, steroids, and other </a:t>
            </a:r>
            <a:r>
              <a:rPr lang="en-US" b="1" dirty="0" err="1"/>
              <a:t>adjuvants</a:t>
            </a:r>
            <a:r>
              <a:rPr lang="en-US" b="1" dirty="0"/>
              <a:t> are commonly administered into joints as a means of providing intra‐</a:t>
            </a:r>
            <a:r>
              <a:rPr lang="en-US" b="1" dirty="0" err="1"/>
              <a:t>articular</a:t>
            </a:r>
            <a:r>
              <a:rPr lang="en-US" b="1" dirty="0"/>
              <a:t> analgesia.</a:t>
            </a:r>
          </a:p>
          <a:p>
            <a:pPr algn="l" rtl="0">
              <a:buNone/>
            </a:pPr>
            <a:r>
              <a:rPr lang="en-US" dirty="0"/>
              <a:t>Intra‐</a:t>
            </a:r>
            <a:r>
              <a:rPr lang="en-US" dirty="0" err="1"/>
              <a:t>articular</a:t>
            </a:r>
            <a:r>
              <a:rPr lang="en-US" dirty="0"/>
              <a:t> injection of local anesthetic provides analgesia for intra‐</a:t>
            </a:r>
            <a:r>
              <a:rPr lang="en-US" dirty="0" err="1"/>
              <a:t>articular</a:t>
            </a:r>
            <a:r>
              <a:rPr lang="en-US" dirty="0"/>
              <a:t> structures only, and will not prevent pain arising from extra‐</a:t>
            </a:r>
            <a:r>
              <a:rPr lang="en-US" dirty="0" err="1"/>
              <a:t>articular</a:t>
            </a:r>
            <a:r>
              <a:rPr lang="en-US" dirty="0"/>
              <a:t> structures such as </a:t>
            </a:r>
            <a:r>
              <a:rPr lang="en-US" dirty="0" err="1"/>
              <a:t>subchondral</a:t>
            </a:r>
            <a:r>
              <a:rPr lang="en-US" dirty="0"/>
              <a:t> bone, extra‐</a:t>
            </a:r>
            <a:r>
              <a:rPr lang="en-US" dirty="0" err="1"/>
              <a:t>articular</a:t>
            </a:r>
            <a:r>
              <a:rPr lang="en-US" dirty="0"/>
              <a:t> soft tissue, or skin.</a:t>
            </a:r>
          </a:p>
          <a:p>
            <a:pPr algn="l" rtl="0">
              <a:buNone/>
            </a:pP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900750" cy="582594"/>
          </a:xfrm>
        </p:spPr>
        <p:txBody>
          <a:bodyPr>
            <a:normAutofit fontScale="90000"/>
          </a:bodyPr>
          <a:lstStyle/>
          <a:p>
            <a:r>
              <a:rPr lang="en-US" b="1" dirty="0" smtClean="0"/>
              <a:t>Intra‐</a:t>
            </a:r>
            <a:r>
              <a:rPr lang="en-US" b="1" dirty="0" err="1" smtClean="0"/>
              <a:t>articular</a:t>
            </a:r>
            <a:r>
              <a:rPr lang="en-US" b="1" dirty="0" smtClean="0"/>
              <a:t> analgesia</a:t>
            </a:r>
            <a:endParaRPr lang="ar-IQ" dirty="0"/>
          </a:p>
        </p:txBody>
      </p:sp>
      <p:sp>
        <p:nvSpPr>
          <p:cNvPr id="3" name="عنصر نائب للمحتوى 2"/>
          <p:cNvSpPr>
            <a:spLocks noGrp="1"/>
          </p:cNvSpPr>
          <p:nvPr>
            <p:ph idx="1"/>
          </p:nvPr>
        </p:nvSpPr>
        <p:spPr/>
        <p:txBody>
          <a:bodyPr>
            <a:normAutofit fontScale="92500" lnSpcReduction="10000"/>
          </a:bodyPr>
          <a:lstStyle/>
          <a:p>
            <a:pPr algn="just" rtl="0">
              <a:buNone/>
            </a:pPr>
            <a:r>
              <a:rPr lang="en-US" dirty="0" smtClean="0"/>
              <a:t>Recently, attention has been drawn to the possible toxic effects of local anesthetics on </a:t>
            </a:r>
            <a:r>
              <a:rPr lang="en-US" dirty="0" err="1" smtClean="0"/>
              <a:t>chondrocytes</a:t>
            </a:r>
            <a:r>
              <a:rPr lang="en-US" dirty="0" smtClean="0"/>
              <a:t>. </a:t>
            </a:r>
          </a:p>
          <a:p>
            <a:pPr algn="just" rtl="0">
              <a:buNone/>
            </a:pPr>
            <a:endParaRPr lang="en-US" dirty="0" smtClean="0"/>
          </a:p>
          <a:p>
            <a:pPr algn="just" rtl="0">
              <a:buNone/>
            </a:pPr>
            <a:r>
              <a:rPr lang="en-US" dirty="0" smtClean="0"/>
              <a:t>Based on clinical experience, a single injection of low‐concentration </a:t>
            </a:r>
            <a:r>
              <a:rPr lang="en-US" dirty="0" err="1" smtClean="0"/>
              <a:t>bupivacaine</a:t>
            </a:r>
            <a:r>
              <a:rPr lang="en-US" dirty="0" smtClean="0"/>
              <a:t> solution appears to be safe, and </a:t>
            </a:r>
            <a:r>
              <a:rPr lang="en-US" b="1" dirty="0" smtClean="0"/>
              <a:t>the </a:t>
            </a:r>
            <a:r>
              <a:rPr lang="en-US" b="1" dirty="0" err="1" smtClean="0"/>
              <a:t>chondrotoxic</a:t>
            </a:r>
            <a:r>
              <a:rPr lang="en-US" b="1" dirty="0" smtClean="0"/>
              <a:t> effects of a single intra‐</a:t>
            </a:r>
            <a:r>
              <a:rPr lang="en-US" b="1" dirty="0" err="1" smtClean="0"/>
              <a:t>articular</a:t>
            </a:r>
            <a:r>
              <a:rPr lang="en-US" b="1" dirty="0" smtClean="0"/>
              <a:t> injection of 0.5% </a:t>
            </a:r>
            <a:r>
              <a:rPr lang="en-US" b="1" dirty="0" err="1" smtClean="0"/>
              <a:t>bupivacaine</a:t>
            </a:r>
            <a:r>
              <a:rPr lang="en-US" b="1" dirty="0" smtClean="0"/>
              <a:t> appear minor (but statistically significant)</a:t>
            </a:r>
            <a:r>
              <a:rPr lang="en-US" dirty="0" smtClean="0"/>
              <a:t> and are unlikely to be detected clinically,</a:t>
            </a: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3039</TotalTime>
  <Words>1194</Words>
  <Application>Microsoft Office PowerPoint</Application>
  <PresentationFormat>عرض على الشاشة (3:4)‏</PresentationFormat>
  <Paragraphs>87</Paragraphs>
  <Slides>22</Slides>
  <Notes>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سمة Office</vt:lpstr>
      <vt:lpstr>Local Anesthetic and Analgesic Techniques</vt:lpstr>
      <vt:lpstr>الشريحة 2</vt:lpstr>
      <vt:lpstr>Purpose of local anesthesia </vt:lpstr>
      <vt:lpstr>Classification of loco‐regional anesthesia</vt:lpstr>
      <vt:lpstr>2. Infiltration anesthesia</vt:lpstr>
      <vt:lpstr>3. Regional or nerve (plexus) block anesthesia</vt:lpstr>
      <vt:lpstr>4. Neuraxial anesthesia</vt:lpstr>
      <vt:lpstr>5. Intra‐articular analgesia</vt:lpstr>
      <vt:lpstr>Intra‐articular analgesia</vt:lpstr>
      <vt:lpstr>الشريحة 10</vt:lpstr>
      <vt:lpstr>6. Intravenous regional anesthesia (IVRA)</vt:lpstr>
      <vt:lpstr>6. Intravenous regional anesthesia (IVRA)</vt:lpstr>
      <vt:lpstr>7. Thoracic blocks</vt:lpstr>
      <vt:lpstr>The common Types of blocks</vt:lpstr>
      <vt:lpstr>Line block</vt:lpstr>
      <vt:lpstr>Inverted L block</vt:lpstr>
      <vt:lpstr>Proximal paravertebral block</vt:lpstr>
      <vt:lpstr>الشريحة 18</vt:lpstr>
      <vt:lpstr>Distal paravertebral block</vt:lpstr>
      <vt:lpstr>الشريحة 20</vt:lpstr>
      <vt:lpstr>الشريحة 21</vt:lpstr>
      <vt:lpstr>The ideal of local anesthetic drug</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Anesthetic and Analgesic Techniques</dc:title>
  <dc:creator>dell</dc:creator>
  <cp:lastModifiedBy>dell</cp:lastModifiedBy>
  <cp:revision>121</cp:revision>
  <dcterms:created xsi:type="dcterms:W3CDTF">2021-05-11T02:01:28Z</dcterms:created>
  <dcterms:modified xsi:type="dcterms:W3CDTF">2024-02-11T22:11:03Z</dcterms:modified>
</cp:coreProperties>
</file>